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61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7CF05-9988-774E-BA30-EDFCAF0CF914}" type="datetimeFigureOut">
              <a:rPr lang="en-US" smtClean="0"/>
              <a:t>11/3/17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1CA530-C0B7-344A-B7BA-00070F7A2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0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90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896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564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650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64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823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711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91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78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612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461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BB213-D37A-B84F-A5F7-3D83A84F613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EBC29-E203-9A4A-ACEB-C722D20E9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989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701208" y="1083421"/>
            <a:ext cx="84847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 smtClean="0"/>
              <a:t>Analyzing Network Traffic Across </a:t>
            </a:r>
            <a:r>
              <a:rPr lang="mr-IN" sz="4500" b="1" dirty="0" smtClean="0"/>
              <a:t>…</a:t>
            </a:r>
            <a:endParaRPr lang="en-US" sz="4500" b="1" dirty="0" smtClean="0"/>
          </a:p>
          <a:p>
            <a:endParaRPr lang="en-US" sz="4500" b="1" dirty="0">
              <a:solidFill>
                <a:schemeClr val="accent6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30" y="2777753"/>
            <a:ext cx="1565349" cy="156534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0949" y="2373125"/>
            <a:ext cx="1969977" cy="196997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3413" y="3072476"/>
            <a:ext cx="3397841" cy="181650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13020" y="4888983"/>
            <a:ext cx="24531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smtClean="0"/>
              <a:t>Managed Switch</a:t>
            </a:r>
            <a:endParaRPr lang="en-US" sz="4000" dirty="0" smtClean="0"/>
          </a:p>
          <a:p>
            <a:endParaRPr lang="en-US" sz="4000" dirty="0">
              <a:solidFill>
                <a:schemeClr val="accent6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46304" y="4894142"/>
            <a:ext cx="18146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Router</a:t>
            </a:r>
          </a:p>
          <a:p>
            <a:endParaRPr lang="en-US" sz="4000" dirty="0">
              <a:solidFill>
                <a:schemeClr val="accent6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525022" y="4919141"/>
            <a:ext cx="18146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Proxy</a:t>
            </a:r>
          </a:p>
          <a:p>
            <a:endParaRPr lang="en-US" sz="4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016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6804" y="3846032"/>
            <a:ext cx="2129465" cy="21294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6540" y="2594345"/>
            <a:ext cx="303027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 smtClean="0"/>
              <a:t>Client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IP -- </a:t>
            </a:r>
            <a:r>
              <a:rPr lang="nb-NO" dirty="0" smtClean="0">
                <a:solidFill>
                  <a:schemeClr val="accent6"/>
                </a:solidFill>
              </a:rPr>
              <a:t>192.168.13.5/24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MAC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XX:XX:XX:XX:XX:XX</a:t>
            </a:r>
          </a:p>
          <a:p>
            <a:r>
              <a:rPr lang="nb-NO" b="1" dirty="0" err="1" smtClean="0">
                <a:solidFill>
                  <a:schemeClr val="accent6"/>
                </a:solidFill>
              </a:rPr>
              <a:t>Default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b="1" dirty="0" err="1" smtClean="0">
                <a:solidFill>
                  <a:schemeClr val="accent6"/>
                </a:solidFill>
              </a:rPr>
              <a:t>Route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192.168.13.1</a:t>
            </a:r>
            <a:endParaRPr lang="en-US" dirty="0" smtClean="0">
              <a:solidFill>
                <a:schemeClr val="accent6"/>
              </a:solidFill>
            </a:endParaRPr>
          </a:p>
          <a:p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296940" y="2550334"/>
            <a:ext cx="303027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 smtClean="0"/>
              <a:t>Server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IP -- </a:t>
            </a:r>
            <a:r>
              <a:rPr lang="nb-NO" dirty="0" smtClean="0">
                <a:solidFill>
                  <a:schemeClr val="accent6"/>
                </a:solidFill>
              </a:rPr>
              <a:t>192.168.13.11/24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MAC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YY:YY:YY:YY:YY:YY</a:t>
            </a:r>
          </a:p>
          <a:p>
            <a:r>
              <a:rPr lang="nb-NO" b="1" dirty="0" err="1" smtClean="0">
                <a:solidFill>
                  <a:schemeClr val="accent6"/>
                </a:solidFill>
              </a:rPr>
              <a:t>Default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b="1" dirty="0" err="1" smtClean="0">
                <a:solidFill>
                  <a:schemeClr val="accent6"/>
                </a:solidFill>
              </a:rPr>
              <a:t>Route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192.168.13.1</a:t>
            </a:r>
            <a:endParaRPr lang="en-US" dirty="0" smtClean="0">
              <a:solidFill>
                <a:schemeClr val="accent6"/>
              </a:solidFill>
            </a:endParaRPr>
          </a:p>
          <a:p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98827" y="295394"/>
            <a:ext cx="30302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 smtClean="0"/>
              <a:t>Managed Switch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IP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N/A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MAC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ZZ:ZZ:ZZ:ZZ:ZZ:Z1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MAC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ZZ:ZZ:ZZ:ZZ:ZZ:Z2</a:t>
            </a:r>
          </a:p>
          <a:p>
            <a:r>
              <a:rPr lang="nb-NO" b="1" dirty="0" err="1" smtClean="0">
                <a:solidFill>
                  <a:schemeClr val="accent6"/>
                </a:solidFill>
              </a:rPr>
              <a:t>Default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b="1" dirty="0" err="1" smtClean="0">
                <a:solidFill>
                  <a:schemeClr val="accent6"/>
                </a:solidFill>
              </a:rPr>
              <a:t>Route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chemeClr val="accent6"/>
                </a:solidFill>
              </a:rPr>
              <a:t>N/A</a:t>
            </a:r>
          </a:p>
          <a:p>
            <a:endParaRPr lang="en-US" b="1" dirty="0">
              <a:solidFill>
                <a:schemeClr val="accent6"/>
              </a:solidFill>
            </a:endParaRPr>
          </a:p>
        </p:txBody>
      </p:sp>
      <p:cxnSp>
        <p:nvCxnSpPr>
          <p:cNvPr id="13" name="Elbow Connector 12"/>
          <p:cNvCxnSpPr/>
          <p:nvPr/>
        </p:nvCxnSpPr>
        <p:spPr>
          <a:xfrm flipV="1">
            <a:off x="3241159" y="3087870"/>
            <a:ext cx="2347432" cy="1516323"/>
          </a:xfrm>
          <a:prstGeom prst="bentConnector2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498" y="3723167"/>
            <a:ext cx="2252330" cy="2252330"/>
          </a:xfrm>
          <a:prstGeom prst="rect">
            <a:avLst/>
          </a:prstGeom>
        </p:spPr>
      </p:pic>
      <p:cxnSp>
        <p:nvCxnSpPr>
          <p:cNvPr id="16" name="Elbow Connector 15"/>
          <p:cNvCxnSpPr/>
          <p:nvPr/>
        </p:nvCxnSpPr>
        <p:spPr>
          <a:xfrm rot="10800000">
            <a:off x="6417928" y="3050951"/>
            <a:ext cx="2543544" cy="1577756"/>
          </a:xfrm>
          <a:prstGeom prst="bentConnector2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0585" y="1767660"/>
            <a:ext cx="1565349" cy="156534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414875" y="5361428"/>
            <a:ext cx="4229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500" dirty="0">
                <a:latin typeface="Inconsolata Medium" charset="0"/>
                <a:ea typeface="Inconsolata Medium" charset="0"/>
                <a:cs typeface="Inconsolata Medium" charset="0"/>
              </a:rPr>
              <a:t>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ing &lt;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ip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&gt;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traceroute &lt;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ip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&gt;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500" dirty="0" err="1">
                <a:latin typeface="Inconsolata Medium" charset="0"/>
                <a:ea typeface="Inconsolata Medium" charset="0"/>
                <a:cs typeface="Inconsolata Medium" charset="0"/>
              </a:rPr>
              <a:t>a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rp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</a:t>
            </a:r>
            <a:r>
              <a:rPr lang="mr-IN" sz="1500" dirty="0" smtClean="0">
                <a:latin typeface="Inconsolata Medium" charset="0"/>
                <a:ea typeface="Inconsolata Medium" charset="0"/>
                <a:cs typeface="Inconsolata Medium" charset="0"/>
              </a:rPr>
              <a:t>–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a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route </a:t>
            </a:r>
            <a:r>
              <a:rPr lang="mr-IN" sz="1500" dirty="0" smtClean="0">
                <a:latin typeface="Inconsolata Medium" charset="0"/>
                <a:ea typeface="Inconsolata Medium" charset="0"/>
                <a:cs typeface="Inconsolata Medium" charset="0"/>
              </a:rPr>
              <a:t>–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n </a:t>
            </a:r>
            <a:r>
              <a:rPr lang="en-US" sz="1500" b="1" dirty="0" smtClean="0"/>
              <a:t>or</a:t>
            </a:r>
            <a:r>
              <a:rPr lang="en-US" sz="1500" dirty="0" smtClean="0"/>
              <a:t> 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netstat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</a:t>
            </a:r>
            <a:r>
              <a:rPr lang="mr-IN" sz="1500" dirty="0" smtClean="0">
                <a:latin typeface="Inconsolata Medium" charset="0"/>
                <a:ea typeface="Inconsolata Medium" charset="0"/>
                <a:cs typeface="Inconsolata Medium" charset="0"/>
              </a:rPr>
              <a:t>–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rn</a:t>
            </a:r>
            <a:endParaRPr lang="en-US" sz="1500" dirty="0" smtClean="0">
              <a:latin typeface="Inconsolata Medium" charset="0"/>
              <a:ea typeface="Inconsolata Medium" charset="0"/>
              <a:cs typeface="Inconsolata Medium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tcpdum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-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i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any -w /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mnt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/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test.pcap</a:t>
            </a:r>
            <a:endParaRPr lang="en-US" sz="1500" dirty="0" smtClean="0">
              <a:latin typeface="Inconsolata Medium" charset="0"/>
              <a:ea typeface="Inconsolata Medium" charset="0"/>
              <a:cs typeface="Inconsolata Medium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1500" dirty="0"/>
          </a:p>
        </p:txBody>
      </p:sp>
      <p:sp>
        <p:nvSpPr>
          <p:cNvPr id="11" name="TextBox 10"/>
          <p:cNvSpPr txBox="1"/>
          <p:nvPr/>
        </p:nvSpPr>
        <p:spPr>
          <a:xfrm>
            <a:off x="5095948" y="4805275"/>
            <a:ext cx="1814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</a:rPr>
              <a:t>NTW-1</a:t>
            </a:r>
            <a:endParaRPr lang="en-US" sz="2000" dirty="0">
              <a:solidFill>
                <a:schemeClr val="accent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591146" y="4202472"/>
            <a:ext cx="614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eth0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8239444" y="4234861"/>
            <a:ext cx="614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eth0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98493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913" y="1203335"/>
            <a:ext cx="1969977" cy="19699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6804" y="3846032"/>
            <a:ext cx="2129465" cy="21294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25109" y="2323357"/>
            <a:ext cx="333625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 smtClean="0"/>
              <a:t>Client</a:t>
            </a:r>
          </a:p>
          <a:p>
            <a:r>
              <a:rPr lang="nb-NO" b="1" dirty="0" smtClean="0">
                <a:solidFill>
                  <a:srgbClr val="FF0000"/>
                </a:solidFill>
              </a:rPr>
              <a:t>IP -- </a:t>
            </a:r>
            <a:r>
              <a:rPr lang="nb-NO" dirty="0" smtClean="0">
                <a:solidFill>
                  <a:srgbClr val="FF0000"/>
                </a:solidFill>
              </a:rPr>
              <a:t>192.168.13.5</a:t>
            </a:r>
          </a:p>
          <a:p>
            <a:r>
              <a:rPr lang="nb-NO" b="1" dirty="0" smtClean="0">
                <a:solidFill>
                  <a:srgbClr val="FF0000"/>
                </a:solidFill>
              </a:rPr>
              <a:t>MAC </a:t>
            </a:r>
            <a:r>
              <a:rPr lang="mr-IN" b="1" dirty="0" smtClean="0">
                <a:solidFill>
                  <a:srgbClr val="FF0000"/>
                </a:solidFill>
              </a:rPr>
              <a:t>–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nb-NO" dirty="0" smtClean="0">
                <a:solidFill>
                  <a:srgbClr val="FF0000"/>
                </a:solidFill>
              </a:rPr>
              <a:t>XX:XX:XX:XX:XX:XX</a:t>
            </a:r>
          </a:p>
          <a:p>
            <a:r>
              <a:rPr lang="nb-NO" b="1" dirty="0" err="1" smtClean="0">
                <a:solidFill>
                  <a:srgbClr val="FF0000"/>
                </a:solidFill>
              </a:rPr>
              <a:t>Default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nb-NO" b="1" dirty="0" err="1" smtClean="0">
                <a:solidFill>
                  <a:srgbClr val="FF0000"/>
                </a:solidFill>
              </a:rPr>
              <a:t>Route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mr-IN" b="1" dirty="0" smtClean="0">
                <a:solidFill>
                  <a:srgbClr val="FF0000"/>
                </a:solidFill>
              </a:rPr>
              <a:t>–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nb-NO" dirty="0" smtClean="0">
                <a:solidFill>
                  <a:srgbClr val="FF0000"/>
                </a:solidFill>
              </a:rPr>
              <a:t>192.168.13.1</a:t>
            </a:r>
          </a:p>
          <a:p>
            <a:r>
              <a:rPr lang="nb-NO" dirty="0" smtClean="0">
                <a:solidFill>
                  <a:srgbClr val="FF0000"/>
                </a:solidFill>
              </a:rPr>
              <a:t>	</a:t>
            </a:r>
            <a:r>
              <a:rPr lang="nb-NO" dirty="0" err="1" smtClean="0">
                <a:solidFill>
                  <a:srgbClr val="FF0000"/>
                </a:solidFill>
              </a:rPr>
              <a:t>Route</a:t>
            </a:r>
            <a:r>
              <a:rPr lang="nb-NO" dirty="0" smtClean="0">
                <a:solidFill>
                  <a:srgbClr val="FF0000"/>
                </a:solidFill>
              </a:rPr>
              <a:t> </a:t>
            </a:r>
            <a:r>
              <a:rPr lang="mr-IN" dirty="0" smtClean="0">
                <a:solidFill>
                  <a:srgbClr val="FF0000"/>
                </a:solidFill>
              </a:rPr>
              <a:t>–</a:t>
            </a:r>
            <a:r>
              <a:rPr lang="nb-NO" dirty="0" smtClean="0">
                <a:solidFill>
                  <a:srgbClr val="FF0000"/>
                </a:solidFill>
              </a:rPr>
              <a:t> 192.168.13.10</a:t>
            </a:r>
            <a:endParaRPr lang="en-US" dirty="0" smtClean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296940" y="2550334"/>
            <a:ext cx="342663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 smtClean="0"/>
              <a:t>Server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IP -- </a:t>
            </a:r>
            <a:r>
              <a:rPr lang="nb-NO" dirty="0" smtClean="0">
                <a:solidFill>
                  <a:schemeClr val="accent6"/>
                </a:solidFill>
              </a:rPr>
              <a:t>192.168.14.11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MAC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YY:YY:YY:YY:YY:YY</a:t>
            </a:r>
          </a:p>
          <a:p>
            <a:r>
              <a:rPr lang="nb-NO" b="1" dirty="0" err="1" smtClean="0">
                <a:solidFill>
                  <a:schemeClr val="accent6"/>
                </a:solidFill>
              </a:rPr>
              <a:t>Default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b="1" dirty="0" err="1" smtClean="0">
                <a:solidFill>
                  <a:schemeClr val="accent6"/>
                </a:solidFill>
              </a:rPr>
              <a:t>Route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192.168.14.10</a:t>
            </a:r>
            <a:endParaRPr lang="en-US" dirty="0" smtClean="0">
              <a:solidFill>
                <a:schemeClr val="accent6"/>
              </a:solidFill>
            </a:endParaRPr>
          </a:p>
          <a:p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66661" y="221323"/>
            <a:ext cx="303027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 smtClean="0"/>
              <a:t>Router</a:t>
            </a:r>
          </a:p>
          <a:p>
            <a:r>
              <a:rPr lang="nb-NO" b="1" dirty="0" smtClean="0">
                <a:solidFill>
                  <a:srgbClr val="FF0000"/>
                </a:solidFill>
              </a:rPr>
              <a:t>IP </a:t>
            </a:r>
            <a:r>
              <a:rPr lang="mr-IN" b="1" dirty="0" smtClean="0">
                <a:solidFill>
                  <a:srgbClr val="FF0000"/>
                </a:solidFill>
              </a:rPr>
              <a:t>–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nb-NO" dirty="0" smtClean="0">
                <a:solidFill>
                  <a:srgbClr val="FF0000"/>
                </a:solidFill>
              </a:rPr>
              <a:t>192.168.</a:t>
            </a:r>
            <a:r>
              <a:rPr lang="nb-NO" b="1" dirty="0" smtClean="0">
                <a:solidFill>
                  <a:srgbClr val="FF0000"/>
                </a:solidFill>
              </a:rPr>
              <a:t>13</a:t>
            </a:r>
            <a:r>
              <a:rPr lang="nb-NO" dirty="0" smtClean="0">
                <a:solidFill>
                  <a:srgbClr val="FF0000"/>
                </a:solidFill>
              </a:rPr>
              <a:t>.10</a:t>
            </a:r>
            <a:endParaRPr lang="nb-NO" b="1" dirty="0" smtClean="0">
              <a:solidFill>
                <a:srgbClr val="FF0000"/>
              </a:solidFill>
            </a:endParaRPr>
          </a:p>
          <a:p>
            <a:r>
              <a:rPr lang="nb-NO" b="1" dirty="0" smtClean="0">
                <a:solidFill>
                  <a:srgbClr val="FF0000"/>
                </a:solidFill>
              </a:rPr>
              <a:t>MAC </a:t>
            </a:r>
            <a:r>
              <a:rPr lang="mr-IN" b="1" dirty="0" smtClean="0">
                <a:solidFill>
                  <a:srgbClr val="FF0000"/>
                </a:solidFill>
              </a:rPr>
              <a:t>–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nb-NO" dirty="0" smtClean="0">
                <a:solidFill>
                  <a:srgbClr val="FF0000"/>
                </a:solidFill>
              </a:rPr>
              <a:t>AA:AA:AA:AA:AA:AA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IP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192.168.</a:t>
            </a:r>
            <a:r>
              <a:rPr lang="nb-NO" b="1" dirty="0" smtClean="0">
                <a:solidFill>
                  <a:schemeClr val="accent6"/>
                </a:solidFill>
              </a:rPr>
              <a:t>14</a:t>
            </a:r>
            <a:r>
              <a:rPr lang="nb-NO" dirty="0" smtClean="0">
                <a:solidFill>
                  <a:schemeClr val="accent6"/>
                </a:solidFill>
              </a:rPr>
              <a:t>.10</a:t>
            </a:r>
            <a:endParaRPr lang="nb-NO" dirty="0" smtClean="0">
              <a:solidFill>
                <a:schemeClr val="accent6"/>
              </a:solidFill>
            </a:endParaRPr>
          </a:p>
          <a:p>
            <a:r>
              <a:rPr lang="nb-NO" b="1" dirty="0" smtClean="0">
                <a:solidFill>
                  <a:schemeClr val="accent6"/>
                </a:solidFill>
              </a:rPr>
              <a:t>MAC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BB:BB:BB:BB:BB:BB</a:t>
            </a:r>
          </a:p>
          <a:p>
            <a:r>
              <a:rPr lang="nb-NO" b="1" dirty="0" err="1" smtClean="0"/>
              <a:t>Default</a:t>
            </a:r>
            <a:r>
              <a:rPr lang="nb-NO" b="1" dirty="0" smtClean="0"/>
              <a:t> </a:t>
            </a:r>
            <a:r>
              <a:rPr lang="nb-NO" b="1" dirty="0" err="1" smtClean="0"/>
              <a:t>Route</a:t>
            </a:r>
            <a:r>
              <a:rPr lang="nb-NO" b="1" dirty="0" smtClean="0"/>
              <a:t> </a:t>
            </a:r>
            <a:r>
              <a:rPr lang="mr-IN" b="1" dirty="0" smtClean="0"/>
              <a:t>–</a:t>
            </a:r>
            <a:r>
              <a:rPr lang="nb-NO" b="1" dirty="0" smtClean="0"/>
              <a:t> </a:t>
            </a:r>
            <a:r>
              <a:rPr lang="en-US" dirty="0" smtClean="0"/>
              <a:t>192.168.13.1</a:t>
            </a:r>
          </a:p>
          <a:p>
            <a:endParaRPr lang="en-US" b="1" dirty="0">
              <a:solidFill>
                <a:schemeClr val="accent6"/>
              </a:solidFill>
            </a:endParaRPr>
          </a:p>
        </p:txBody>
      </p:sp>
      <p:cxnSp>
        <p:nvCxnSpPr>
          <p:cNvPr id="13" name="Elbow Connector 12"/>
          <p:cNvCxnSpPr/>
          <p:nvPr/>
        </p:nvCxnSpPr>
        <p:spPr>
          <a:xfrm flipV="1">
            <a:off x="3241159" y="3066604"/>
            <a:ext cx="2347432" cy="1516323"/>
          </a:xfrm>
          <a:prstGeom prst="bentConnector2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498" y="3723167"/>
            <a:ext cx="2252330" cy="2252330"/>
          </a:xfrm>
          <a:prstGeom prst="rect">
            <a:avLst/>
          </a:prstGeom>
        </p:spPr>
      </p:pic>
      <p:cxnSp>
        <p:nvCxnSpPr>
          <p:cNvPr id="16" name="Elbow Connector 15"/>
          <p:cNvCxnSpPr/>
          <p:nvPr/>
        </p:nvCxnSpPr>
        <p:spPr>
          <a:xfrm rot="10800000">
            <a:off x="6417928" y="3050951"/>
            <a:ext cx="2543544" cy="1577756"/>
          </a:xfrm>
          <a:prstGeom prst="bentConnector2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414875" y="5213822"/>
            <a:ext cx="4229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500" dirty="0">
                <a:latin typeface="Inconsolata Medium" charset="0"/>
                <a:ea typeface="Inconsolata Medium" charset="0"/>
                <a:cs typeface="Inconsolata Medium" charset="0"/>
              </a:rPr>
              <a:t>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ing &lt;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ip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&gt;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traceroute &lt;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ip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&gt;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500" dirty="0" err="1">
                <a:latin typeface="Inconsolata Medium" charset="0"/>
                <a:ea typeface="Inconsolata Medium" charset="0"/>
                <a:cs typeface="Inconsolata Medium" charset="0"/>
              </a:rPr>
              <a:t>a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rp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</a:t>
            </a:r>
            <a:r>
              <a:rPr lang="mr-IN" sz="1500" dirty="0" smtClean="0">
                <a:latin typeface="Inconsolata Medium" charset="0"/>
                <a:ea typeface="Inconsolata Medium" charset="0"/>
                <a:cs typeface="Inconsolata Medium" charset="0"/>
              </a:rPr>
              <a:t>–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a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route </a:t>
            </a:r>
            <a:r>
              <a:rPr lang="mr-IN" sz="1500" dirty="0" smtClean="0">
                <a:latin typeface="Inconsolata Medium" charset="0"/>
                <a:ea typeface="Inconsolata Medium" charset="0"/>
                <a:cs typeface="Inconsolata Medium" charset="0"/>
              </a:rPr>
              <a:t>–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n </a:t>
            </a:r>
            <a:r>
              <a:rPr lang="en-US" sz="1500" b="1" dirty="0" smtClean="0"/>
              <a:t>or</a:t>
            </a:r>
            <a:r>
              <a:rPr lang="en-US" sz="1500" dirty="0" smtClean="0"/>
              <a:t> 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netstat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</a:t>
            </a:r>
            <a:r>
              <a:rPr lang="mr-IN" sz="1500" dirty="0" smtClean="0">
                <a:latin typeface="Inconsolata Medium" charset="0"/>
                <a:ea typeface="Inconsolata Medium" charset="0"/>
                <a:cs typeface="Inconsolata Medium" charset="0"/>
              </a:rPr>
              <a:t>–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rn</a:t>
            </a:r>
            <a:endParaRPr lang="en-US" sz="1500" dirty="0" smtClean="0">
              <a:latin typeface="Inconsolata Medium" charset="0"/>
              <a:ea typeface="Inconsolata Medium" charset="0"/>
              <a:cs typeface="Inconsolata Medium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tcpdum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-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i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any -w /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mnt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/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test.pcap</a:t>
            </a:r>
            <a:endParaRPr lang="en-US" sz="1500" dirty="0" smtClean="0">
              <a:latin typeface="Inconsolata Medium" charset="0"/>
              <a:ea typeface="Inconsolata Medium" charset="0"/>
              <a:cs typeface="Inconsolata Medium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1500" dirty="0"/>
          </a:p>
        </p:txBody>
      </p:sp>
      <p:sp>
        <p:nvSpPr>
          <p:cNvPr id="12" name="TextBox 11"/>
          <p:cNvSpPr txBox="1"/>
          <p:nvPr/>
        </p:nvSpPr>
        <p:spPr>
          <a:xfrm>
            <a:off x="6222110" y="4141228"/>
            <a:ext cx="1814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</a:rPr>
              <a:t>NTW-2</a:t>
            </a:r>
            <a:endParaRPr lang="en-US" sz="2000" dirty="0">
              <a:solidFill>
                <a:schemeClr val="accent6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795820" y="4123562"/>
            <a:ext cx="1814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NTW-1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91146" y="4202472"/>
            <a:ext cx="614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eth0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8303234" y="4259375"/>
            <a:ext cx="614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eth0</a:t>
            </a:r>
            <a:endParaRPr lang="en-US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4973871" y="3079788"/>
            <a:ext cx="61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eth1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445886" y="3032331"/>
            <a:ext cx="614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eth0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61100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3620" y="3846032"/>
            <a:ext cx="2129465" cy="212946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151" y="1785937"/>
            <a:ext cx="3397841" cy="18165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9473" r="19029"/>
          <a:stretch/>
        </p:blipFill>
        <p:spPr>
          <a:xfrm>
            <a:off x="7940746" y="3846032"/>
            <a:ext cx="1309579" cy="21294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5814" y="2594345"/>
            <a:ext cx="303027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 smtClean="0"/>
              <a:t>Client</a:t>
            </a:r>
          </a:p>
          <a:p>
            <a:r>
              <a:rPr lang="nb-NO" b="1" dirty="0" smtClean="0">
                <a:solidFill>
                  <a:srgbClr val="FF0000"/>
                </a:solidFill>
              </a:rPr>
              <a:t>IP </a:t>
            </a:r>
            <a:r>
              <a:rPr lang="mr-IN" b="1" dirty="0" smtClean="0">
                <a:solidFill>
                  <a:srgbClr val="FF0000"/>
                </a:solidFill>
              </a:rPr>
              <a:t>–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nb-NO" dirty="0" smtClean="0">
                <a:solidFill>
                  <a:srgbClr val="FF0000"/>
                </a:solidFill>
              </a:rPr>
              <a:t>192.168.13.5</a:t>
            </a:r>
          </a:p>
          <a:p>
            <a:r>
              <a:rPr lang="nb-NO" b="1" dirty="0" smtClean="0">
                <a:solidFill>
                  <a:srgbClr val="FF0000"/>
                </a:solidFill>
              </a:rPr>
              <a:t>MAC </a:t>
            </a:r>
            <a:r>
              <a:rPr lang="mr-IN" b="1" dirty="0" smtClean="0">
                <a:solidFill>
                  <a:srgbClr val="FF0000"/>
                </a:solidFill>
              </a:rPr>
              <a:t>–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nb-NO" dirty="0" smtClean="0">
                <a:solidFill>
                  <a:srgbClr val="FF0000"/>
                </a:solidFill>
              </a:rPr>
              <a:t>XX:XX:XX:XX:XX:XX</a:t>
            </a:r>
          </a:p>
          <a:p>
            <a:r>
              <a:rPr lang="nb-NO" b="1" dirty="0" err="1" smtClean="0">
                <a:solidFill>
                  <a:srgbClr val="FF0000"/>
                </a:solidFill>
              </a:rPr>
              <a:t>Default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nb-NO" b="1" dirty="0" err="1" smtClean="0">
                <a:solidFill>
                  <a:srgbClr val="FF0000"/>
                </a:solidFill>
              </a:rPr>
              <a:t>Route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mr-IN" b="1" dirty="0" smtClean="0">
                <a:solidFill>
                  <a:srgbClr val="FF0000"/>
                </a:solidFill>
              </a:rPr>
              <a:t>–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nb-NO" dirty="0" smtClean="0">
                <a:solidFill>
                  <a:srgbClr val="FF0000"/>
                </a:solidFill>
              </a:rPr>
              <a:t>192.168.13.1</a:t>
            </a:r>
            <a:endParaRPr lang="en-US" dirty="0" smtClean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312385" y="2594345"/>
            <a:ext cx="4725435" cy="209288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nb-NO" b="1" dirty="0" smtClean="0">
                <a:solidFill>
                  <a:schemeClr val="accent6"/>
                </a:solidFill>
              </a:rPr>
              <a:t>IP</a:t>
            </a:r>
            <a:r>
              <a:rPr lang="mr-IN" b="1" dirty="0" smtClean="0">
                <a:solidFill>
                  <a:schemeClr val="accent6"/>
                </a:solidFill>
              </a:rPr>
              <a:t> – </a:t>
            </a:r>
            <a:r>
              <a:rPr lang="nb-NO" dirty="0" smtClean="0">
                <a:solidFill>
                  <a:schemeClr val="accent6"/>
                </a:solidFill>
              </a:rPr>
              <a:t>192.168.14.11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MAC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YY:YY:YY:YY:YY:Y1</a:t>
            </a:r>
          </a:p>
          <a:p>
            <a:r>
              <a:rPr lang="nb-NO" b="1" dirty="0" err="1" smtClean="0">
                <a:solidFill>
                  <a:schemeClr val="accent6"/>
                </a:solidFill>
              </a:rPr>
              <a:t>Default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b="1" dirty="0" err="1" smtClean="0">
                <a:solidFill>
                  <a:schemeClr val="accent6"/>
                </a:solidFill>
              </a:rPr>
              <a:t>Route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192.168.14.1</a:t>
            </a:r>
          </a:p>
          <a:p>
            <a:endParaRPr lang="nb-NO" b="1" dirty="0" smtClean="0">
              <a:solidFill>
                <a:schemeClr val="accent6"/>
              </a:solidFill>
            </a:endParaRPr>
          </a:p>
          <a:p>
            <a:endParaRPr lang="nb-NO" b="1" dirty="0">
              <a:solidFill>
                <a:schemeClr val="accent6"/>
              </a:solidFill>
            </a:endParaRPr>
          </a:p>
          <a:p>
            <a:endParaRPr lang="nb-NO" b="1" dirty="0" smtClean="0">
              <a:solidFill>
                <a:schemeClr val="accent6"/>
              </a:solidFill>
            </a:endParaRPr>
          </a:p>
          <a:p>
            <a:r>
              <a:rPr lang="nb-NO" b="1" dirty="0" smtClean="0">
                <a:solidFill>
                  <a:schemeClr val="accent6"/>
                </a:solidFill>
              </a:rPr>
              <a:t>IP </a:t>
            </a:r>
            <a:r>
              <a:rPr lang="mr-IN" dirty="0" smtClean="0">
                <a:solidFill>
                  <a:schemeClr val="accent6"/>
                </a:solidFill>
              </a:rPr>
              <a:t>–</a:t>
            </a:r>
            <a:r>
              <a:rPr lang="nb-NO" dirty="0" smtClean="0">
                <a:solidFill>
                  <a:schemeClr val="accent6"/>
                </a:solidFill>
              </a:rPr>
              <a:t> 192.168.14.12</a:t>
            </a:r>
            <a:endParaRPr lang="nb-NO" b="1" dirty="0" smtClean="0">
              <a:solidFill>
                <a:schemeClr val="accent6"/>
              </a:solidFill>
            </a:endParaRPr>
          </a:p>
          <a:p>
            <a:r>
              <a:rPr lang="nb-NO" b="1" dirty="0" smtClean="0">
                <a:solidFill>
                  <a:schemeClr val="accent6"/>
                </a:solidFill>
              </a:rPr>
              <a:t>MAC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YY:YY:YY:YY:YY:Y2</a:t>
            </a:r>
            <a:endParaRPr lang="nb-NO" b="1" dirty="0" smtClean="0">
              <a:solidFill>
                <a:schemeClr val="accent6"/>
              </a:solidFill>
            </a:endParaRPr>
          </a:p>
          <a:p>
            <a:r>
              <a:rPr lang="nb-NO" b="1" dirty="0" err="1" smtClean="0">
                <a:solidFill>
                  <a:schemeClr val="accent6"/>
                </a:solidFill>
              </a:rPr>
              <a:t>Default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b="1" dirty="0" err="1" smtClean="0">
                <a:solidFill>
                  <a:schemeClr val="accent6"/>
                </a:solidFill>
              </a:rPr>
              <a:t>Route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192.168.14.1</a:t>
            </a:r>
            <a:endParaRPr lang="en-US" dirty="0" smtClean="0">
              <a:solidFill>
                <a:schemeClr val="accent6"/>
              </a:solidFill>
            </a:endParaRPr>
          </a:p>
          <a:p>
            <a:endParaRPr lang="en-US" b="1" dirty="0">
              <a:solidFill>
                <a:schemeClr val="accent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38695" y="10633"/>
            <a:ext cx="303027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u="sng" dirty="0" smtClean="0"/>
              <a:t>Proxy</a:t>
            </a:r>
          </a:p>
          <a:p>
            <a:r>
              <a:rPr lang="nb-NO" b="1" dirty="0" smtClean="0">
                <a:solidFill>
                  <a:srgbClr val="FF0000"/>
                </a:solidFill>
              </a:rPr>
              <a:t>IP </a:t>
            </a:r>
            <a:r>
              <a:rPr lang="mr-IN" b="1" dirty="0" smtClean="0">
                <a:solidFill>
                  <a:srgbClr val="FF0000"/>
                </a:solidFill>
              </a:rPr>
              <a:t>–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nb-NO" dirty="0" smtClean="0">
                <a:solidFill>
                  <a:srgbClr val="FF0000"/>
                </a:solidFill>
              </a:rPr>
              <a:t>192.168.</a:t>
            </a:r>
            <a:r>
              <a:rPr lang="nb-NO" b="1" dirty="0" smtClean="0">
                <a:solidFill>
                  <a:srgbClr val="FF0000"/>
                </a:solidFill>
              </a:rPr>
              <a:t>13</a:t>
            </a:r>
            <a:r>
              <a:rPr lang="nb-NO" dirty="0" smtClean="0">
                <a:solidFill>
                  <a:srgbClr val="FF0000"/>
                </a:solidFill>
              </a:rPr>
              <a:t>.10</a:t>
            </a:r>
            <a:endParaRPr lang="nb-NO" b="1" dirty="0" smtClean="0">
              <a:solidFill>
                <a:srgbClr val="FF0000"/>
              </a:solidFill>
            </a:endParaRPr>
          </a:p>
          <a:p>
            <a:r>
              <a:rPr lang="nb-NO" b="1" dirty="0" smtClean="0">
                <a:solidFill>
                  <a:srgbClr val="FF0000"/>
                </a:solidFill>
              </a:rPr>
              <a:t>MAC </a:t>
            </a:r>
            <a:r>
              <a:rPr lang="mr-IN" b="1" dirty="0" smtClean="0">
                <a:solidFill>
                  <a:srgbClr val="FF0000"/>
                </a:solidFill>
              </a:rPr>
              <a:t>–</a:t>
            </a:r>
            <a:r>
              <a:rPr lang="nb-NO" b="1" dirty="0" smtClean="0">
                <a:solidFill>
                  <a:srgbClr val="FF0000"/>
                </a:solidFill>
              </a:rPr>
              <a:t> </a:t>
            </a:r>
            <a:r>
              <a:rPr lang="nb-NO" dirty="0" smtClean="0">
                <a:solidFill>
                  <a:srgbClr val="FF0000"/>
                </a:solidFill>
              </a:rPr>
              <a:t>AA:AA:AA:AA:AA:AA</a:t>
            </a:r>
          </a:p>
          <a:p>
            <a:r>
              <a:rPr lang="nb-NO" b="1" dirty="0" smtClean="0">
                <a:solidFill>
                  <a:schemeClr val="accent6"/>
                </a:solidFill>
              </a:rPr>
              <a:t>IP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192.168.</a:t>
            </a:r>
            <a:r>
              <a:rPr lang="nb-NO" b="1" dirty="0" smtClean="0">
                <a:solidFill>
                  <a:schemeClr val="accent6"/>
                </a:solidFill>
              </a:rPr>
              <a:t>14</a:t>
            </a:r>
            <a:r>
              <a:rPr lang="nb-NO" dirty="0" smtClean="0">
                <a:solidFill>
                  <a:schemeClr val="accent6"/>
                </a:solidFill>
              </a:rPr>
              <a:t>.10</a:t>
            </a:r>
            <a:endParaRPr lang="nb-NO" dirty="0" smtClean="0">
              <a:solidFill>
                <a:schemeClr val="accent6"/>
              </a:solidFill>
            </a:endParaRPr>
          </a:p>
          <a:p>
            <a:r>
              <a:rPr lang="nb-NO" b="1" dirty="0" smtClean="0">
                <a:solidFill>
                  <a:schemeClr val="accent6"/>
                </a:solidFill>
              </a:rPr>
              <a:t>MAC </a:t>
            </a:r>
            <a:r>
              <a:rPr lang="mr-IN" b="1" dirty="0" smtClean="0">
                <a:solidFill>
                  <a:schemeClr val="accent6"/>
                </a:solidFill>
              </a:rPr>
              <a:t>–</a:t>
            </a:r>
            <a:r>
              <a:rPr lang="nb-NO" b="1" dirty="0" smtClean="0">
                <a:solidFill>
                  <a:schemeClr val="accent6"/>
                </a:solidFill>
              </a:rPr>
              <a:t> </a:t>
            </a:r>
            <a:r>
              <a:rPr lang="nb-NO" dirty="0" smtClean="0">
                <a:solidFill>
                  <a:schemeClr val="accent6"/>
                </a:solidFill>
              </a:rPr>
              <a:t>BB:BB:BB:BB:BB:BB</a:t>
            </a:r>
          </a:p>
          <a:p>
            <a:r>
              <a:rPr lang="nb-NO" b="1" dirty="0" err="1" smtClean="0"/>
              <a:t>Default</a:t>
            </a:r>
            <a:r>
              <a:rPr lang="nb-NO" b="1" dirty="0" smtClean="0"/>
              <a:t> </a:t>
            </a:r>
            <a:r>
              <a:rPr lang="nb-NO" b="1" dirty="0" err="1" smtClean="0"/>
              <a:t>Route</a:t>
            </a:r>
            <a:r>
              <a:rPr lang="nb-NO" b="1" dirty="0" smtClean="0"/>
              <a:t> </a:t>
            </a:r>
            <a:r>
              <a:rPr lang="mr-IN" b="1" dirty="0" smtClean="0"/>
              <a:t>–</a:t>
            </a:r>
            <a:r>
              <a:rPr lang="nb-NO" b="1" dirty="0" smtClean="0"/>
              <a:t> </a:t>
            </a:r>
            <a:r>
              <a:rPr lang="en-US" dirty="0" smtClean="0"/>
              <a:t>192.168.13.1</a:t>
            </a:r>
          </a:p>
          <a:p>
            <a:endParaRPr lang="en-US" b="1" dirty="0">
              <a:solidFill>
                <a:schemeClr val="accent6"/>
              </a:solidFill>
            </a:endParaRPr>
          </a:p>
        </p:txBody>
      </p:sp>
      <p:cxnSp>
        <p:nvCxnSpPr>
          <p:cNvPr id="13" name="Elbow Connector 12"/>
          <p:cNvCxnSpPr/>
          <p:nvPr/>
        </p:nvCxnSpPr>
        <p:spPr>
          <a:xfrm flipV="1">
            <a:off x="2220433" y="3470646"/>
            <a:ext cx="2347432" cy="1516323"/>
          </a:xfrm>
          <a:prstGeom prst="bentConnector2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772" y="3723167"/>
            <a:ext cx="2252330" cy="2252330"/>
          </a:xfrm>
          <a:prstGeom prst="rect">
            <a:avLst/>
          </a:prstGeom>
        </p:spPr>
      </p:pic>
      <p:cxnSp>
        <p:nvCxnSpPr>
          <p:cNvPr id="16" name="Elbow Connector 15"/>
          <p:cNvCxnSpPr/>
          <p:nvPr/>
        </p:nvCxnSpPr>
        <p:spPr>
          <a:xfrm rot="10800000">
            <a:off x="5397202" y="3454993"/>
            <a:ext cx="2543544" cy="1577756"/>
          </a:xfrm>
          <a:prstGeom prst="bentConnector2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856921" y="2163458"/>
            <a:ext cx="9462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Server</a:t>
            </a:r>
            <a:endParaRPr lang="en-US" sz="2200" b="1" u="sng" dirty="0"/>
          </a:p>
        </p:txBody>
      </p:sp>
      <p:sp>
        <p:nvSpPr>
          <p:cNvPr id="17" name="TextBox 16"/>
          <p:cNvSpPr txBox="1"/>
          <p:nvPr/>
        </p:nvSpPr>
        <p:spPr>
          <a:xfrm>
            <a:off x="3836728" y="5377748"/>
            <a:ext cx="4229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500" dirty="0">
                <a:latin typeface="Inconsolata Medium" charset="0"/>
                <a:ea typeface="Inconsolata Medium" charset="0"/>
                <a:cs typeface="Inconsolata Medium" charset="0"/>
              </a:rPr>
              <a:t>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ing &lt;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ip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&gt;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traceroute &lt;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ip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&gt;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500" dirty="0" err="1">
                <a:latin typeface="Inconsolata Medium" charset="0"/>
                <a:ea typeface="Inconsolata Medium" charset="0"/>
                <a:cs typeface="Inconsolata Medium" charset="0"/>
              </a:rPr>
              <a:t>a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rp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</a:t>
            </a:r>
            <a:r>
              <a:rPr lang="mr-IN" sz="1500" dirty="0" smtClean="0">
                <a:latin typeface="Inconsolata Medium" charset="0"/>
                <a:ea typeface="Inconsolata Medium" charset="0"/>
                <a:cs typeface="Inconsolata Medium" charset="0"/>
              </a:rPr>
              <a:t>–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a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route </a:t>
            </a:r>
            <a:r>
              <a:rPr lang="mr-IN" sz="1500" dirty="0" smtClean="0">
                <a:latin typeface="Inconsolata Medium" charset="0"/>
                <a:ea typeface="Inconsolata Medium" charset="0"/>
                <a:cs typeface="Inconsolata Medium" charset="0"/>
              </a:rPr>
              <a:t>–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n </a:t>
            </a:r>
            <a:r>
              <a:rPr lang="en-US" sz="1500" b="1" dirty="0" smtClean="0"/>
              <a:t>or</a:t>
            </a:r>
            <a:r>
              <a:rPr lang="en-US" sz="1500" dirty="0" smtClean="0"/>
              <a:t> 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netstat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</a:t>
            </a:r>
            <a:r>
              <a:rPr lang="mr-IN" sz="1500" dirty="0" smtClean="0">
                <a:latin typeface="Inconsolata Medium" charset="0"/>
                <a:ea typeface="Inconsolata Medium" charset="0"/>
                <a:cs typeface="Inconsolata Medium" charset="0"/>
              </a:rPr>
              <a:t>–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rn</a:t>
            </a:r>
            <a:endParaRPr lang="en-US" sz="1500" dirty="0" smtClean="0">
              <a:latin typeface="Inconsolata Medium" charset="0"/>
              <a:ea typeface="Inconsolata Medium" charset="0"/>
              <a:cs typeface="Inconsolata Medium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tcpdum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-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i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 any -w /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mnt</a:t>
            </a:r>
            <a:r>
              <a:rPr lang="en-US" sz="1500" dirty="0" smtClean="0">
                <a:latin typeface="Inconsolata Medium" charset="0"/>
                <a:ea typeface="Inconsolata Medium" charset="0"/>
                <a:cs typeface="Inconsolata Medium" charset="0"/>
              </a:rPr>
              <a:t>/</a:t>
            </a:r>
            <a:r>
              <a:rPr lang="en-US" sz="1500" dirty="0" err="1" smtClean="0">
                <a:latin typeface="Inconsolata Medium" charset="0"/>
                <a:ea typeface="Inconsolata Medium" charset="0"/>
                <a:cs typeface="Inconsolata Medium" charset="0"/>
              </a:rPr>
              <a:t>test.pcap</a:t>
            </a:r>
            <a:endParaRPr lang="en-US" sz="1500" dirty="0" smtClean="0">
              <a:latin typeface="Inconsolata Medium" charset="0"/>
              <a:ea typeface="Inconsolata Medium" charset="0"/>
              <a:cs typeface="Inconsolata Medium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1500" dirty="0"/>
          </a:p>
        </p:txBody>
      </p:sp>
      <p:sp>
        <p:nvSpPr>
          <p:cNvPr id="18" name="TextBox 17"/>
          <p:cNvSpPr txBox="1"/>
          <p:nvPr/>
        </p:nvSpPr>
        <p:spPr>
          <a:xfrm>
            <a:off x="5201389" y="4429462"/>
            <a:ext cx="1814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</a:rPr>
              <a:t>NTW-2</a:t>
            </a:r>
            <a:endParaRPr lang="en-US" sz="2000" dirty="0">
              <a:solidFill>
                <a:schemeClr val="accent6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775099" y="4411796"/>
            <a:ext cx="18146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NTW-1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04454" y="4572660"/>
            <a:ext cx="61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eth0</a:t>
            </a:r>
            <a:endParaRPr lang="en-US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3905654" y="3453122"/>
            <a:ext cx="61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eth1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5432677" y="3442870"/>
            <a:ext cx="61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eth0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7312385" y="4638349"/>
            <a:ext cx="61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eth0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4861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227</Words>
  <Application>Microsoft Macintosh PowerPoint</Application>
  <PresentationFormat>Widescreen</PresentationFormat>
  <Paragraphs>82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</vt:lpstr>
      <vt:lpstr>Calibri Light</vt:lpstr>
      <vt:lpstr>Inconsolata Medium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Mayank Tahilramani</dc:creator>
  <cp:lastModifiedBy>Mayank Tahilramani</cp:lastModifiedBy>
  <cp:revision>23</cp:revision>
  <dcterms:created xsi:type="dcterms:W3CDTF">2017-11-04T04:59:59Z</dcterms:created>
  <dcterms:modified xsi:type="dcterms:W3CDTF">2017-11-04T06:34:17Z</dcterms:modified>
</cp:coreProperties>
</file>

<file path=docProps/thumbnail.jpeg>
</file>